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9F43-B782-4B43-9F9F-F41E7C66D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58524-06DA-40D7-B9A4-838C5B3A8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28C87-F8E0-4B9A-91D2-22ADB26B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C5B75-E949-4A50-AA8C-A876837C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5F4D3-89FF-44A1-A153-91394AE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14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AB0D-C7D8-4ADC-8A14-F03606DB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3721C-29BD-4B7C-AF78-53D7637A5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70E3E-5901-42A8-973B-458777D1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7FB21-0677-4DA9-9831-1AD5C4CC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4ABE-6039-47F9-A455-5FCE7C5C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72543-B220-4514-88EB-BCB5803F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A7CFA-1480-4A6F-8AAB-D812753B2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0C78-85E5-451E-BBB8-E9463DA1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F950-2E56-4C51-9038-C7018FD2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0445-8CEA-4263-890C-DFD70613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71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3D8B-7EAA-44F0-BEE7-05E4B677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AB86-FEBD-468E-A1A3-5ED38554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CE7F-4C00-4866-9890-BDACE4DD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100D7-8CA4-48B2-BEFA-28D60F66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A41E4-4E2B-4E2D-A26F-759DB28F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6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AD93-49FE-4B71-8C6C-8E41B50D9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DF9B-9236-4E81-8261-1538FB2BB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E280-6730-478B-B230-D4817A1C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DBEFF-85CE-4BB8-92FD-3CFBD4D6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BE781-278B-4202-8CB6-726A4271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1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9647-DA0E-4D9B-B09B-0FC30012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976B-F9B6-4676-8F51-298D59396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5D14-3154-439A-92C3-D754F2A8B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2AD2F-A60C-42AA-A864-AC448A83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2ADCD-B1BB-42C6-A412-410AD87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4D6C9-3BDE-4F92-9302-9F057011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5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7FEE2-7FEE-46DA-876A-63F7D421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EEE6E-95C9-4BCB-8B52-0523659E6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F052A-8343-44B4-AA8A-4748E484F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00C2A-9C07-44E6-89E1-04C594B87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C6C8F-DF47-41C1-8470-3F6CC710A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C3746-9641-4D91-A8BD-7432B16F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A4F76-E4AE-4260-9EA3-22A68785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47836-3EAB-4725-9E0E-E74DAB09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F6D4-90AA-47AD-BF19-ACF99C8A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294F6-4E8C-49C2-B484-601885DA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346E6-E24D-49DD-B667-CB1FFFC9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40CBD-EB9C-4981-BB74-55AED754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3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E48A6-91D0-44F8-9F2C-8AEB16D1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2273E-AEC8-48A3-8780-AB820148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6E60C-6312-435A-8F1F-7E926D9D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92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A5B91-FE0E-4500-ABA3-7400AE58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F177-5314-41ED-AF99-28C3A0B87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110CF-40A4-4664-8162-0212DA418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B2A40-D789-4792-9452-D8FDAEC2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5DCA6-2424-4D26-B41D-320D4CAA6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0B4A2-9FB0-4702-9152-7E91E475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7BC1-C23B-46BB-B327-18470D9A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42903-B4C5-4EC4-BD38-35A612338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761F9-21EB-4154-A4BB-787DC59ED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AFE88-C2B3-4D1C-AAED-BA967A9D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9DEA4-B6A7-4AFB-A6FF-8DEE43F2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22347-BB64-47DC-9860-A5EA334F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26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19F61-8D9B-42E1-B522-D5A3B60A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250EF-6007-4EF6-914C-7A2360EC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CAADF-AFA0-4949-8DE4-4AB147766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1D27-8DB8-415A-BA85-B986047E5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0185E-1C29-46F0-8A1F-B3B3A9DDD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8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93009F-C5D2-447E-ABDF-0A617C536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18" y="90459"/>
            <a:ext cx="3581400" cy="2724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D26E04-721A-4390-81BF-53F284AAD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5" y="2871406"/>
            <a:ext cx="5915025" cy="358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6BF275-156A-468B-BDFA-54ACE0E676CB}"/>
              </a:ext>
            </a:extLst>
          </p:cNvPr>
          <p:cNvSpPr txBox="1"/>
          <p:nvPr/>
        </p:nvSpPr>
        <p:spPr>
          <a:xfrm>
            <a:off x="6096000" y="306973"/>
            <a:ext cx="60240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 wells in layers 1, 2 and 3, each pumping 25m3/day. So the total pumping discharge is 100m3/day.</a:t>
            </a:r>
          </a:p>
          <a:p>
            <a:endParaRPr lang="en-US" altLang="ja-JP" dirty="0"/>
          </a:p>
          <a:p>
            <a:r>
              <a:rPr lang="en-US" altLang="ja-JP" dirty="0"/>
              <a:t>A high conductivity (</a:t>
            </a:r>
            <a:r>
              <a:rPr lang="en-US" altLang="ja-JP" dirty="0" err="1"/>
              <a:t>Kx</a:t>
            </a:r>
            <a:r>
              <a:rPr lang="en-US" altLang="ja-JP" dirty="0"/>
              <a:t>=Ky=32000m/day, </a:t>
            </a:r>
            <a:r>
              <a:rPr lang="en-US" altLang="ja-JP" dirty="0" err="1"/>
              <a:t>Kz</a:t>
            </a:r>
            <a:r>
              <a:rPr lang="en-US" altLang="ja-JP" dirty="0"/>
              <a:t>=0.1Kx) point located 1m away from the highlighted pumping well (in fig1). </a:t>
            </a:r>
            <a:r>
              <a:rPr lang="en-US" altLang="ja-JP" dirty="0" err="1"/>
              <a:t>Kx</a:t>
            </a:r>
            <a:r>
              <a:rPr lang="en-US" altLang="ja-JP" dirty="0"/>
              <a:t>=</a:t>
            </a:r>
            <a:r>
              <a:rPr lang="en-US" altLang="ja-JP" dirty="0" err="1"/>
              <a:t>ky</a:t>
            </a:r>
            <a:r>
              <a:rPr lang="en-US" altLang="ja-JP" dirty="0"/>
              <a:t>=1000m/day while </a:t>
            </a:r>
            <a:r>
              <a:rPr lang="en-US" altLang="ja-JP" dirty="0" err="1"/>
              <a:t>Kz</a:t>
            </a:r>
            <a:r>
              <a:rPr lang="en-US" altLang="ja-JP" dirty="0"/>
              <a:t>=0.1Kx in all other places</a:t>
            </a:r>
          </a:p>
          <a:p>
            <a:endParaRPr kumimoji="1" lang="en-US" altLang="ja-JP" dirty="0"/>
          </a:p>
          <a:p>
            <a:r>
              <a:rPr lang="en-US" altLang="ja-JP" dirty="0"/>
              <a:t>The high K point is in layers 1 to 5. Its X and Y co-ordinates are (597.65m, 596.65m)</a:t>
            </a:r>
          </a:p>
          <a:p>
            <a:endParaRPr kumimoji="1" lang="en-US" altLang="ja-JP" dirty="0"/>
          </a:p>
          <a:p>
            <a:r>
              <a:rPr lang="en-US" altLang="ja-JP" dirty="0"/>
              <a:t>The grid size in the area shown in two figs is 0.1m. A total of 20 layers in the model each 1m thick. Top elevation of 1</a:t>
            </a:r>
            <a:r>
              <a:rPr lang="en-US" altLang="ja-JP" baseline="30000" dirty="0"/>
              <a:t>st</a:t>
            </a:r>
            <a:r>
              <a:rPr lang="en-US" altLang="ja-JP" dirty="0"/>
              <a:t> layer is 1m, 2</a:t>
            </a:r>
            <a:r>
              <a:rPr lang="en-US" altLang="ja-JP" baseline="30000" dirty="0"/>
              <a:t>nd</a:t>
            </a:r>
            <a:r>
              <a:rPr lang="en-US" altLang="ja-JP" dirty="0"/>
              <a:t> is 0m, 3</a:t>
            </a:r>
            <a:r>
              <a:rPr lang="en-US" altLang="ja-JP" baseline="30000" dirty="0"/>
              <a:t>rd</a:t>
            </a:r>
            <a:r>
              <a:rPr lang="en-US" altLang="ja-JP" dirty="0"/>
              <a:t> is -1m and so on. The bottom elevation of last layer is -19m. </a:t>
            </a:r>
            <a:endParaRPr kumimoji="1" lang="ja-JP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A4852-7CD8-41C9-AD1D-2F23D170400B}"/>
              </a:ext>
            </a:extLst>
          </p:cNvPr>
          <p:cNvSpPr txBox="1"/>
          <p:nvPr/>
        </p:nvSpPr>
        <p:spPr>
          <a:xfrm>
            <a:off x="2018115" y="665676"/>
            <a:ext cx="113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F17B1"/>
                </a:solidFill>
              </a:rPr>
              <a:t>Pumping well</a:t>
            </a:r>
            <a:endParaRPr kumimoji="1" lang="ja-JP" altLang="en-US" dirty="0">
              <a:solidFill>
                <a:srgbClr val="0F17B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D6F9D-527F-405B-83BC-4B1C2EEB9D6C}"/>
              </a:ext>
            </a:extLst>
          </p:cNvPr>
          <p:cNvSpPr txBox="1"/>
          <p:nvPr/>
        </p:nvSpPr>
        <p:spPr>
          <a:xfrm>
            <a:off x="3574183" y="665676"/>
            <a:ext cx="113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High K point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0123-55D9-48C5-8195-2D86ADDCBDD7}"/>
              </a:ext>
            </a:extLst>
          </p:cNvPr>
          <p:cNvSpPr txBox="1"/>
          <p:nvPr/>
        </p:nvSpPr>
        <p:spPr>
          <a:xfrm>
            <a:off x="2256538" y="5822992"/>
            <a:ext cx="286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Fig2. Cross-section view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EBBD45-C2BA-4519-860D-A01D93C9EE3A}"/>
              </a:ext>
            </a:extLst>
          </p:cNvPr>
          <p:cNvSpPr txBox="1"/>
          <p:nvPr/>
        </p:nvSpPr>
        <p:spPr>
          <a:xfrm>
            <a:off x="2494130" y="2895937"/>
            <a:ext cx="198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Fig1. Plan view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5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93009F-C5D2-447E-ABDF-0A617C536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18" y="90459"/>
            <a:ext cx="3581400" cy="2724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D26E04-721A-4390-81BF-53F284AAD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5" y="2871406"/>
            <a:ext cx="5915025" cy="35814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75E86F-CBC8-4FE1-AB43-BD02E8496337}"/>
              </a:ext>
            </a:extLst>
          </p:cNvPr>
          <p:cNvCxnSpPr/>
          <p:nvPr/>
        </p:nvCxnSpPr>
        <p:spPr>
          <a:xfrm>
            <a:off x="1649895" y="3662647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5DFB492-BCB0-48C8-9803-C3424F17F238}"/>
              </a:ext>
            </a:extLst>
          </p:cNvPr>
          <p:cNvCxnSpPr/>
          <p:nvPr/>
        </p:nvCxnSpPr>
        <p:spPr>
          <a:xfrm>
            <a:off x="1642638" y="3822304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F65B403-0DF2-4980-8D71-E365FFD743CE}"/>
              </a:ext>
            </a:extLst>
          </p:cNvPr>
          <p:cNvCxnSpPr/>
          <p:nvPr/>
        </p:nvCxnSpPr>
        <p:spPr>
          <a:xfrm>
            <a:off x="1649895" y="4016036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18D813-8C88-4B5E-B21B-0A8705273F46}"/>
              </a:ext>
            </a:extLst>
          </p:cNvPr>
          <p:cNvCxnSpPr/>
          <p:nvPr/>
        </p:nvCxnSpPr>
        <p:spPr>
          <a:xfrm>
            <a:off x="1649895" y="3429000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C3EE9D-19DF-42B7-929B-521EDA9A2535}"/>
              </a:ext>
            </a:extLst>
          </p:cNvPr>
          <p:cNvCxnSpPr>
            <a:cxnSpLocks/>
          </p:cNvCxnSpPr>
          <p:nvPr/>
        </p:nvCxnSpPr>
        <p:spPr>
          <a:xfrm>
            <a:off x="2629608" y="3418114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6C20AB-7ACC-432C-91DE-00B246D1F5B2}"/>
              </a:ext>
            </a:extLst>
          </p:cNvPr>
          <p:cNvCxnSpPr>
            <a:cxnSpLocks/>
          </p:cNvCxnSpPr>
          <p:nvPr/>
        </p:nvCxnSpPr>
        <p:spPr>
          <a:xfrm>
            <a:off x="2622351" y="3648132"/>
            <a:ext cx="1020733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510BD7-FB30-46E9-B5DB-F6E73821A619}"/>
              </a:ext>
            </a:extLst>
          </p:cNvPr>
          <p:cNvCxnSpPr>
            <a:cxnSpLocks/>
          </p:cNvCxnSpPr>
          <p:nvPr/>
        </p:nvCxnSpPr>
        <p:spPr>
          <a:xfrm>
            <a:off x="2629608" y="3807789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91CCFE-BF03-4756-9BF1-CED8BE3DA7C9}"/>
              </a:ext>
            </a:extLst>
          </p:cNvPr>
          <p:cNvCxnSpPr>
            <a:cxnSpLocks/>
          </p:cNvCxnSpPr>
          <p:nvPr/>
        </p:nvCxnSpPr>
        <p:spPr>
          <a:xfrm>
            <a:off x="2629608" y="4016036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74C8901-653D-4F08-A1B8-806186002118}"/>
              </a:ext>
            </a:extLst>
          </p:cNvPr>
          <p:cNvCxnSpPr/>
          <p:nvPr/>
        </p:nvCxnSpPr>
        <p:spPr>
          <a:xfrm>
            <a:off x="4008466" y="3436257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29566EF-0E6B-4D84-918B-E53E619C1A29}"/>
              </a:ext>
            </a:extLst>
          </p:cNvPr>
          <p:cNvCxnSpPr/>
          <p:nvPr/>
        </p:nvCxnSpPr>
        <p:spPr>
          <a:xfrm>
            <a:off x="3993951" y="3793275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459A463-A8CC-427C-9708-CB3805B622D0}"/>
              </a:ext>
            </a:extLst>
          </p:cNvPr>
          <p:cNvCxnSpPr/>
          <p:nvPr/>
        </p:nvCxnSpPr>
        <p:spPr>
          <a:xfrm>
            <a:off x="4008466" y="4156132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9731184-2766-4732-BC63-AD4F41D9BD46}"/>
              </a:ext>
            </a:extLst>
          </p:cNvPr>
          <p:cNvCxnSpPr/>
          <p:nvPr/>
        </p:nvCxnSpPr>
        <p:spPr>
          <a:xfrm>
            <a:off x="3993951" y="4475446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8ACEF7-D467-4F94-B1A4-C419589E2563}"/>
              </a:ext>
            </a:extLst>
          </p:cNvPr>
          <p:cNvCxnSpPr/>
          <p:nvPr/>
        </p:nvCxnSpPr>
        <p:spPr>
          <a:xfrm>
            <a:off x="3993951" y="4722189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799ED6-8953-490F-8489-72CDA31DD5D7}"/>
              </a:ext>
            </a:extLst>
          </p:cNvPr>
          <p:cNvCxnSpPr/>
          <p:nvPr/>
        </p:nvCxnSpPr>
        <p:spPr>
          <a:xfrm flipV="1">
            <a:off x="3933372" y="4847771"/>
            <a:ext cx="0" cy="48622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95CC9E-C8D1-4B99-AA68-B4AA943DE3C8}"/>
              </a:ext>
            </a:extLst>
          </p:cNvPr>
          <p:cNvCxnSpPr/>
          <p:nvPr/>
        </p:nvCxnSpPr>
        <p:spPr>
          <a:xfrm flipV="1">
            <a:off x="3918858" y="2902857"/>
            <a:ext cx="0" cy="4862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E3CEC2-91C4-42EE-87BD-C1FA6E0FCD8F}"/>
              </a:ext>
            </a:extLst>
          </p:cNvPr>
          <p:cNvCxnSpPr/>
          <p:nvPr/>
        </p:nvCxnSpPr>
        <p:spPr>
          <a:xfrm flipV="1">
            <a:off x="2394859" y="2871406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0E6D12-4BC8-40D7-9D62-4AFFDA650527}"/>
              </a:ext>
            </a:extLst>
          </p:cNvPr>
          <p:cNvCxnSpPr/>
          <p:nvPr/>
        </p:nvCxnSpPr>
        <p:spPr>
          <a:xfrm flipV="1">
            <a:off x="2387602" y="3405017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971BA35-4214-47D3-AC4A-9BE97350B52B}"/>
              </a:ext>
            </a:extLst>
          </p:cNvPr>
          <p:cNvCxnSpPr/>
          <p:nvPr/>
        </p:nvCxnSpPr>
        <p:spPr>
          <a:xfrm flipV="1">
            <a:off x="2394859" y="4123470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40CD87-4D78-42F4-BA73-C7C072B46759}"/>
              </a:ext>
            </a:extLst>
          </p:cNvPr>
          <p:cNvCxnSpPr/>
          <p:nvPr/>
        </p:nvCxnSpPr>
        <p:spPr>
          <a:xfrm flipV="1">
            <a:off x="3933372" y="3669902"/>
            <a:ext cx="0" cy="4862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A6F928E-7208-465D-9B07-AD6211EA4C79}"/>
              </a:ext>
            </a:extLst>
          </p:cNvPr>
          <p:cNvCxnSpPr>
            <a:cxnSpLocks/>
          </p:cNvCxnSpPr>
          <p:nvPr/>
        </p:nvCxnSpPr>
        <p:spPr>
          <a:xfrm>
            <a:off x="4008466" y="1375229"/>
            <a:ext cx="200677" cy="272142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525CBA-1274-48A6-9CA6-FBFD752088A1}"/>
              </a:ext>
            </a:extLst>
          </p:cNvPr>
          <p:cNvCxnSpPr>
            <a:cxnSpLocks/>
          </p:cNvCxnSpPr>
          <p:nvPr/>
        </p:nvCxnSpPr>
        <p:spPr>
          <a:xfrm flipH="1">
            <a:off x="3705876" y="1453060"/>
            <a:ext cx="150190" cy="29954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7190EF2-4C09-4296-964E-7DE3FDEB2E70}"/>
              </a:ext>
            </a:extLst>
          </p:cNvPr>
          <p:cNvCxnSpPr>
            <a:cxnSpLocks/>
          </p:cNvCxnSpPr>
          <p:nvPr/>
        </p:nvCxnSpPr>
        <p:spPr>
          <a:xfrm flipH="1" flipV="1">
            <a:off x="3680212" y="1139106"/>
            <a:ext cx="275774" cy="205938"/>
          </a:xfrm>
          <a:prstGeom prst="straightConnector1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99E3C64-678E-49AB-91CD-1A436F66F150}"/>
              </a:ext>
            </a:extLst>
          </p:cNvPr>
          <p:cNvCxnSpPr>
            <a:cxnSpLocks/>
          </p:cNvCxnSpPr>
          <p:nvPr/>
        </p:nvCxnSpPr>
        <p:spPr>
          <a:xfrm flipV="1">
            <a:off x="4008466" y="951886"/>
            <a:ext cx="200677" cy="283197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E8B676-6F33-4727-9624-DB4C0A744E23}"/>
              </a:ext>
            </a:extLst>
          </p:cNvPr>
          <p:cNvCxnSpPr>
            <a:cxnSpLocks/>
          </p:cNvCxnSpPr>
          <p:nvPr/>
        </p:nvCxnSpPr>
        <p:spPr>
          <a:xfrm flipH="1">
            <a:off x="2080276" y="1560547"/>
            <a:ext cx="241576" cy="356337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2FB99C3-3423-4A89-850F-DAD5F5193089}"/>
              </a:ext>
            </a:extLst>
          </p:cNvPr>
          <p:cNvCxnSpPr>
            <a:cxnSpLocks/>
          </p:cNvCxnSpPr>
          <p:nvPr/>
        </p:nvCxnSpPr>
        <p:spPr>
          <a:xfrm>
            <a:off x="2554456" y="1560547"/>
            <a:ext cx="190934" cy="275034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DC24BC8-DDB9-495D-81DD-375C95698AB8}"/>
              </a:ext>
            </a:extLst>
          </p:cNvPr>
          <p:cNvCxnSpPr>
            <a:cxnSpLocks/>
          </p:cNvCxnSpPr>
          <p:nvPr/>
        </p:nvCxnSpPr>
        <p:spPr>
          <a:xfrm flipV="1">
            <a:off x="2469335" y="1013659"/>
            <a:ext cx="247867" cy="292758"/>
          </a:xfrm>
          <a:prstGeom prst="straightConnector1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70EE1C-67B2-4936-9934-878DEE97550B}"/>
              </a:ext>
            </a:extLst>
          </p:cNvPr>
          <p:cNvCxnSpPr>
            <a:cxnSpLocks/>
          </p:cNvCxnSpPr>
          <p:nvPr/>
        </p:nvCxnSpPr>
        <p:spPr>
          <a:xfrm flipH="1" flipV="1">
            <a:off x="1927279" y="1040029"/>
            <a:ext cx="378118" cy="297758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4707293-BBC0-4789-8379-F07A46A34510}"/>
              </a:ext>
            </a:extLst>
          </p:cNvPr>
          <p:cNvCxnSpPr>
            <a:cxnSpLocks/>
          </p:cNvCxnSpPr>
          <p:nvPr/>
        </p:nvCxnSpPr>
        <p:spPr>
          <a:xfrm>
            <a:off x="2738133" y="1345044"/>
            <a:ext cx="1013476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1E7CC253-8852-4048-85EE-769F02A209E0}"/>
              </a:ext>
            </a:extLst>
          </p:cNvPr>
          <p:cNvSpPr txBox="1"/>
          <p:nvPr/>
        </p:nvSpPr>
        <p:spPr>
          <a:xfrm>
            <a:off x="7046685" y="2191190"/>
            <a:ext cx="2605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Figs. Expected flow vector diagrams in plan and sections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4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Bhakta Raj Joshi (バクタ ラジ ジョシ)</dc:creator>
  <cp:lastModifiedBy>Bhakta Raj Joshi (バクタ ラジ ジョシ)</cp:lastModifiedBy>
  <cp:revision>14</cp:revision>
  <dcterms:created xsi:type="dcterms:W3CDTF">2020-04-07T03:37:56Z</dcterms:created>
  <dcterms:modified xsi:type="dcterms:W3CDTF">2020-04-07T04:21:50Z</dcterms:modified>
</cp:coreProperties>
</file>